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72" r:id="rId4"/>
    <p:sldId id="258" r:id="rId5"/>
    <p:sldId id="273" r:id="rId6"/>
    <p:sldId id="259" r:id="rId7"/>
    <p:sldId id="274" r:id="rId8"/>
    <p:sldId id="263" r:id="rId9"/>
    <p:sldId id="269" r:id="rId10"/>
    <p:sldId id="281" r:id="rId11"/>
    <p:sldId id="261" r:id="rId12"/>
    <p:sldId id="268" r:id="rId13"/>
    <p:sldId id="267" r:id="rId14"/>
    <p:sldId id="275" r:id="rId15"/>
    <p:sldId id="276" r:id="rId16"/>
    <p:sldId id="270" r:id="rId17"/>
    <p:sldId id="278" r:id="rId18"/>
    <p:sldId id="279" r:id="rId19"/>
    <p:sldId id="277" r:id="rId20"/>
    <p:sldId id="304" r:id="rId21"/>
    <p:sldId id="294" r:id="rId22"/>
    <p:sldId id="290" r:id="rId23"/>
    <p:sldId id="291" r:id="rId24"/>
    <p:sldId id="287" r:id="rId25"/>
    <p:sldId id="288" r:id="rId26"/>
    <p:sldId id="296" r:id="rId27"/>
    <p:sldId id="289" r:id="rId28"/>
    <p:sldId id="299" r:id="rId29"/>
    <p:sldId id="297" r:id="rId30"/>
    <p:sldId id="298" r:id="rId31"/>
    <p:sldId id="300" r:id="rId32"/>
    <p:sldId id="301" r:id="rId33"/>
    <p:sldId id="25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6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35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0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3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7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4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0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7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1BDC1-B194-7B49-A2F9-6818AF282935}" type="datetimeFigureOut">
              <a:t>4/11/14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18EB9-4B16-2B4C-802F-8824F75196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0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4.t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4.t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5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Evolution of Ecological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7793"/>
            <a:ext cx="6400800" cy="1752600"/>
          </a:xfrm>
        </p:spPr>
        <p:txBody>
          <a:bodyPr/>
          <a:lstStyle/>
          <a:p>
            <a:r>
              <a:rPr lang="en-US"/>
              <a:t>Matthew K. Lau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7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11 at 9.02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293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543124"/>
            <a:ext cx="2551952" cy="1032706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69" y="3938990"/>
            <a:ext cx="3086081" cy="868435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2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951" y="1845730"/>
            <a:ext cx="1926294" cy="2567535"/>
          </a:xfrm>
          <a:prstGeom prst="rect">
            <a:avLst/>
          </a:prstGeom>
        </p:spPr>
      </p:pic>
      <p:pic>
        <p:nvPicPr>
          <p:cNvPr id="3" name="Picture 2" descr="Darwin's_finches_by_Goul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t="54720" r="48318" b="11827"/>
          <a:stretch/>
        </p:blipFill>
        <p:spPr>
          <a:xfrm>
            <a:off x="332347" y="2719575"/>
            <a:ext cx="1706165" cy="92587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338300" y="2136633"/>
            <a:ext cx="4759687" cy="961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38300" y="3098119"/>
            <a:ext cx="4759687" cy="902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60622" y="2648355"/>
            <a:ext cx="3433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FadeLeft">
              <a:avLst>
                <a:gd name="adj" fmla="val 32001"/>
              </a:avLst>
            </a:prstTxWarp>
            <a:spAutoFit/>
          </a:bodyPr>
          <a:lstStyle/>
          <a:p>
            <a:pPr algn="ctr"/>
            <a:r>
              <a:rPr lang="en-US" sz="5400" b="1" spc="10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64317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347" y="80820"/>
            <a:ext cx="8652898" cy="2567535"/>
            <a:chOff x="332347" y="1845730"/>
            <a:chExt cx="8652898" cy="2567535"/>
          </a:xfrm>
        </p:grpSpPr>
        <p:pic>
          <p:nvPicPr>
            <p:cNvPr id="2" name="Picture 1" descr="Co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951" y="1845730"/>
              <a:ext cx="1926294" cy="2567535"/>
            </a:xfrm>
            <a:prstGeom prst="rect">
              <a:avLst/>
            </a:prstGeom>
          </p:spPr>
        </p:pic>
        <p:pic>
          <p:nvPicPr>
            <p:cNvPr id="3" name="Picture 2" descr="Darwin's_finches_by_Goul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" t="54720" r="48318" b="11827"/>
            <a:stretch/>
          </p:blipFill>
          <p:spPr>
            <a:xfrm>
              <a:off x="332347" y="2719575"/>
              <a:ext cx="1706165" cy="92587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338300" y="2136633"/>
              <a:ext cx="4759687" cy="9614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38300" y="3098119"/>
              <a:ext cx="4759687" cy="9021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460622" y="2648355"/>
              <a:ext cx="343345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>
                  <a:gd name="adj" fmla="val 32001"/>
                </a:avLst>
              </a:prstTxWarp>
              <a:spAutoFit/>
            </a:bodyPr>
            <a:lstStyle/>
            <a:p>
              <a:pPr algn="ctr"/>
              <a:r>
                <a:rPr lang="en-US" sz="5400" b="1" spc="10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rPr>
                <a:t>complexity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670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347" y="80820"/>
            <a:ext cx="8652898" cy="2567535"/>
            <a:chOff x="332347" y="1845730"/>
            <a:chExt cx="8652898" cy="2567535"/>
          </a:xfrm>
        </p:grpSpPr>
        <p:pic>
          <p:nvPicPr>
            <p:cNvPr id="2" name="Picture 1" descr="Co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951" y="1845730"/>
              <a:ext cx="1926294" cy="2567535"/>
            </a:xfrm>
            <a:prstGeom prst="rect">
              <a:avLst/>
            </a:prstGeom>
          </p:spPr>
        </p:pic>
        <p:pic>
          <p:nvPicPr>
            <p:cNvPr id="3" name="Picture 2" descr="Darwin's_finches_by_Goul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" t="54720" r="48318" b="11827"/>
            <a:stretch/>
          </p:blipFill>
          <p:spPr>
            <a:xfrm>
              <a:off x="332347" y="2719575"/>
              <a:ext cx="1706165" cy="92587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338300" y="2136633"/>
              <a:ext cx="4759687" cy="9614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38300" y="3098119"/>
              <a:ext cx="4759687" cy="9021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460622" y="2648355"/>
              <a:ext cx="343345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>
                  <a:gd name="adj" fmla="val 32001"/>
                </a:avLst>
              </a:prstTxWarp>
              <a:spAutoFit/>
            </a:bodyPr>
            <a:lstStyle/>
            <a:p>
              <a:pPr algn="ctr"/>
              <a:r>
                <a:rPr lang="en-US" sz="5400" b="1" spc="10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rPr>
                <a:t>complexity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0303" y="1984849"/>
            <a:ext cx="88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04528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347" y="80820"/>
            <a:ext cx="8652898" cy="2567535"/>
            <a:chOff x="332347" y="1845730"/>
            <a:chExt cx="8652898" cy="2567535"/>
          </a:xfrm>
        </p:grpSpPr>
        <p:pic>
          <p:nvPicPr>
            <p:cNvPr id="2" name="Picture 1" descr="Co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951" y="1845730"/>
              <a:ext cx="1926294" cy="2567535"/>
            </a:xfrm>
            <a:prstGeom prst="rect">
              <a:avLst/>
            </a:prstGeom>
          </p:spPr>
        </p:pic>
        <p:pic>
          <p:nvPicPr>
            <p:cNvPr id="3" name="Picture 2" descr="Darwin's_finches_by_Goul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" t="54720" r="48318" b="11827"/>
            <a:stretch/>
          </p:blipFill>
          <p:spPr>
            <a:xfrm>
              <a:off x="332347" y="2719575"/>
              <a:ext cx="1706165" cy="92587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338300" y="2136633"/>
              <a:ext cx="4759687" cy="9614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38300" y="3098119"/>
              <a:ext cx="4759687" cy="9021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460622" y="2648355"/>
              <a:ext cx="343345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>
                  <a:gd name="adj" fmla="val 32001"/>
                </a:avLst>
              </a:prstTxWarp>
              <a:spAutoFit/>
            </a:bodyPr>
            <a:lstStyle/>
            <a:p>
              <a:pPr algn="ctr"/>
              <a:r>
                <a:rPr lang="en-US" sz="5400" b="1" spc="10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rPr>
                <a:t>complexity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03765" y="2169515"/>
            <a:ext cx="892615" cy="1819830"/>
            <a:chOff x="3068501" y="4047615"/>
            <a:chExt cx="892615" cy="1819830"/>
          </a:xfrm>
        </p:grpSpPr>
        <p:pic>
          <p:nvPicPr>
            <p:cNvPr id="7" name="Picture 6" descr="1862_Orchids_F800_fig04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501" y="4047615"/>
              <a:ext cx="892615" cy="731299"/>
            </a:xfrm>
            <a:prstGeom prst="rect">
              <a:avLst/>
            </a:prstGeom>
          </p:spPr>
        </p:pic>
        <p:pic>
          <p:nvPicPr>
            <p:cNvPr id="10" name="Picture 9" descr="1862_Orchids_F800_fig05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894" y="4961738"/>
              <a:ext cx="820197" cy="90570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974158" y="4190176"/>
            <a:ext cx="95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Species pairs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303" y="1984849"/>
            <a:ext cx="88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5149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347" y="80820"/>
            <a:ext cx="8652898" cy="2567535"/>
            <a:chOff x="332347" y="1845730"/>
            <a:chExt cx="8652898" cy="2567535"/>
          </a:xfrm>
        </p:grpSpPr>
        <p:pic>
          <p:nvPicPr>
            <p:cNvPr id="2" name="Picture 1" descr="Co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951" y="1845730"/>
              <a:ext cx="1926294" cy="2567535"/>
            </a:xfrm>
            <a:prstGeom prst="rect">
              <a:avLst/>
            </a:prstGeom>
          </p:spPr>
        </p:pic>
        <p:pic>
          <p:nvPicPr>
            <p:cNvPr id="3" name="Picture 2" descr="Darwin's_finches_by_Goul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" t="54720" r="48318" b="11827"/>
            <a:stretch/>
          </p:blipFill>
          <p:spPr>
            <a:xfrm>
              <a:off x="332347" y="2719575"/>
              <a:ext cx="1706165" cy="92587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338300" y="2136633"/>
              <a:ext cx="4759687" cy="9614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38300" y="3098119"/>
              <a:ext cx="4759687" cy="9021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460622" y="2648355"/>
              <a:ext cx="343345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>
                  <a:gd name="adj" fmla="val 32001"/>
                </a:avLst>
              </a:prstTxWarp>
              <a:spAutoFit/>
            </a:bodyPr>
            <a:lstStyle/>
            <a:p>
              <a:pPr algn="ctr"/>
              <a:r>
                <a:rPr lang="en-US" sz="5400" b="1" spc="10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rPr>
                <a:t>complexity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03765" y="2169515"/>
            <a:ext cx="892615" cy="1819830"/>
            <a:chOff x="3068501" y="4047615"/>
            <a:chExt cx="892615" cy="1819830"/>
          </a:xfrm>
        </p:grpSpPr>
        <p:pic>
          <p:nvPicPr>
            <p:cNvPr id="7" name="Picture 6" descr="1862_Orchids_F800_fig04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501" y="4047615"/>
              <a:ext cx="892615" cy="731299"/>
            </a:xfrm>
            <a:prstGeom prst="rect">
              <a:avLst/>
            </a:prstGeom>
          </p:spPr>
        </p:pic>
        <p:pic>
          <p:nvPicPr>
            <p:cNvPr id="10" name="Picture 9" descr="1862_Orchids_F800_fig05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894" y="4961738"/>
              <a:ext cx="820197" cy="90570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646" y="2428935"/>
            <a:ext cx="1312820" cy="2952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4158" y="4190176"/>
            <a:ext cx="95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Species pairs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8772" y="5416699"/>
            <a:ext cx="1336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Foundation species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303" y="1984849"/>
            <a:ext cx="88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5149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347" y="80820"/>
            <a:ext cx="8652898" cy="2567535"/>
            <a:chOff x="332347" y="1845730"/>
            <a:chExt cx="8652898" cy="2567535"/>
          </a:xfrm>
        </p:grpSpPr>
        <p:pic>
          <p:nvPicPr>
            <p:cNvPr id="2" name="Picture 1" descr="Co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951" y="1845730"/>
              <a:ext cx="1926294" cy="2567535"/>
            </a:xfrm>
            <a:prstGeom prst="rect">
              <a:avLst/>
            </a:prstGeom>
          </p:spPr>
        </p:pic>
        <p:pic>
          <p:nvPicPr>
            <p:cNvPr id="3" name="Picture 2" descr="Darwin's_finches_by_Goul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" t="54720" r="48318" b="11827"/>
            <a:stretch/>
          </p:blipFill>
          <p:spPr>
            <a:xfrm>
              <a:off x="332347" y="2719575"/>
              <a:ext cx="1706165" cy="92587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338300" y="2136633"/>
              <a:ext cx="4759687" cy="9614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38300" y="3098119"/>
              <a:ext cx="4759687" cy="9021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460622" y="2648355"/>
              <a:ext cx="343345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>
                  <a:gd name="adj" fmla="val 32001"/>
                </a:avLst>
              </a:prstTxWarp>
              <a:spAutoFit/>
            </a:bodyPr>
            <a:lstStyle/>
            <a:p>
              <a:pPr algn="ctr"/>
              <a:r>
                <a:rPr lang="en-US" sz="5400" b="1" spc="10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rPr>
                <a:t>complexity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03765" y="2169515"/>
            <a:ext cx="892615" cy="1819830"/>
            <a:chOff x="3068501" y="4047615"/>
            <a:chExt cx="892615" cy="1819830"/>
          </a:xfrm>
        </p:grpSpPr>
        <p:pic>
          <p:nvPicPr>
            <p:cNvPr id="7" name="Picture 6" descr="1862_Orchids_F800_fig04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501" y="4047615"/>
              <a:ext cx="892615" cy="731299"/>
            </a:xfrm>
            <a:prstGeom prst="rect">
              <a:avLst/>
            </a:prstGeom>
          </p:spPr>
        </p:pic>
        <p:pic>
          <p:nvPicPr>
            <p:cNvPr id="10" name="Picture 9" descr="1862_Orchids_F800_fig05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894" y="4961738"/>
              <a:ext cx="820197" cy="90570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646" y="2428935"/>
            <a:ext cx="1312820" cy="2952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4158" y="4190176"/>
            <a:ext cx="95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Species pairs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8772" y="5416699"/>
            <a:ext cx="1336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Foundation species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303" y="1984849"/>
            <a:ext cx="88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0213" y="2716148"/>
            <a:ext cx="111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95872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347" y="80820"/>
            <a:ext cx="8652898" cy="2567535"/>
            <a:chOff x="332347" y="1845730"/>
            <a:chExt cx="8652898" cy="2567535"/>
          </a:xfrm>
        </p:grpSpPr>
        <p:pic>
          <p:nvPicPr>
            <p:cNvPr id="2" name="Picture 1" descr="Co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951" y="1845730"/>
              <a:ext cx="1926294" cy="2567535"/>
            </a:xfrm>
            <a:prstGeom prst="rect">
              <a:avLst/>
            </a:prstGeom>
          </p:spPr>
        </p:pic>
        <p:pic>
          <p:nvPicPr>
            <p:cNvPr id="3" name="Picture 2" descr="Darwin's_finches_by_Goul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" t="54720" r="48318" b="11827"/>
            <a:stretch/>
          </p:blipFill>
          <p:spPr>
            <a:xfrm>
              <a:off x="332347" y="2719575"/>
              <a:ext cx="1706165" cy="92587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338300" y="2136633"/>
              <a:ext cx="4759687" cy="9614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38300" y="3098119"/>
              <a:ext cx="4759687" cy="9021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460622" y="2648355"/>
              <a:ext cx="343345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>
                  <a:gd name="adj" fmla="val 32001"/>
                </a:avLst>
              </a:prstTxWarp>
              <a:spAutoFit/>
            </a:bodyPr>
            <a:lstStyle/>
            <a:p>
              <a:pPr algn="ctr"/>
              <a:r>
                <a:rPr lang="en-US" sz="5400" b="1" spc="10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rPr>
                <a:t>complexity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0303" y="1984849"/>
            <a:ext cx="88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0213" y="2716148"/>
            <a:ext cx="111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Networks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46" y="2509882"/>
            <a:ext cx="5855007" cy="39780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4748" y="6487981"/>
            <a:ext cx="216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Britain et al. 2013</a:t>
            </a:r>
          </a:p>
        </p:txBody>
      </p:sp>
    </p:spTree>
    <p:extLst>
      <p:ext uri="{BB962C8B-B14F-4D97-AF65-F5344CB8AC3E}">
        <p14:creationId xmlns:p14="http://schemas.microsoft.com/office/powerpoint/2010/main" val="353401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2347" y="80820"/>
            <a:ext cx="8652898" cy="2567535"/>
            <a:chOff x="332347" y="1845730"/>
            <a:chExt cx="8652898" cy="2567535"/>
          </a:xfrm>
        </p:grpSpPr>
        <p:pic>
          <p:nvPicPr>
            <p:cNvPr id="2" name="Picture 1" descr="Co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951" y="1845730"/>
              <a:ext cx="1926294" cy="2567535"/>
            </a:xfrm>
            <a:prstGeom prst="rect">
              <a:avLst/>
            </a:prstGeom>
          </p:spPr>
        </p:pic>
        <p:pic>
          <p:nvPicPr>
            <p:cNvPr id="3" name="Picture 2" descr="Darwin's_finches_by_Goul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" t="54720" r="48318" b="11827"/>
            <a:stretch/>
          </p:blipFill>
          <p:spPr>
            <a:xfrm>
              <a:off x="332347" y="2719575"/>
              <a:ext cx="1706165" cy="92587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2338300" y="2136633"/>
              <a:ext cx="4759687" cy="9614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38300" y="3098119"/>
              <a:ext cx="4759687" cy="9021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460622" y="2648355"/>
              <a:ext cx="343345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>
                  <a:gd name="adj" fmla="val 32001"/>
                </a:avLst>
              </a:prstTxWarp>
              <a:spAutoFit/>
            </a:bodyPr>
            <a:lstStyle/>
            <a:p>
              <a:pPr algn="ctr"/>
              <a:r>
                <a:rPr lang="en-US" sz="5400" b="1" spc="10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rPr>
                <a:t>complexity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0303" y="1984849"/>
            <a:ext cx="88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0213" y="2716148"/>
            <a:ext cx="111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Networks</a:t>
            </a:r>
          </a:p>
        </p:txBody>
      </p:sp>
      <p:pic>
        <p:nvPicPr>
          <p:cNvPr id="16" name="Picture 15" descr="Screen shot 2014-04-11 at 9.39.1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7" y="3540625"/>
            <a:ext cx="8675507" cy="29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0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22835"/>
          </a:xfrm>
        </p:spPr>
        <p:txBody>
          <a:bodyPr>
            <a:normAutofit/>
          </a:bodyPr>
          <a:lstStyle/>
          <a:p>
            <a:r>
              <a:rPr lang="en-US" sz="3000">
                <a:latin typeface="Arial"/>
                <a:cs typeface="Arial"/>
              </a:rPr>
              <a:t>How does foundation tree genetics influence complex interaction networks?</a:t>
            </a:r>
          </a:p>
          <a:p>
            <a:r>
              <a:rPr lang="en-US" sz="3000">
                <a:latin typeface="Arial"/>
                <a:cs typeface="Arial"/>
              </a:rPr>
              <a:t>Simulate and empirically test the genetic effect of </a:t>
            </a:r>
            <a:r>
              <a:rPr lang="en-US" sz="3000" i="1">
                <a:latin typeface="Arial"/>
                <a:cs typeface="Arial"/>
              </a:rPr>
              <a:t>Populus angustifolia</a:t>
            </a:r>
            <a:r>
              <a:rPr lang="en-US" sz="3000">
                <a:latin typeface="Arial"/>
                <a:cs typeface="Arial"/>
              </a:rPr>
              <a:t> on the structure of networks of two model communities</a:t>
            </a:r>
          </a:p>
          <a:p>
            <a:r>
              <a:rPr lang="en-US" sz="3000">
                <a:latin typeface="Arial"/>
                <a:cs typeface="Arial"/>
              </a:rPr>
              <a:t>Foundation species genotypic variation contributes to network structure both among and within individual trees</a:t>
            </a:r>
          </a:p>
          <a:p>
            <a:r>
              <a:rPr lang="en-US" sz="3000" b="1">
                <a:latin typeface="Arial"/>
                <a:cs typeface="Arial"/>
              </a:rPr>
              <a:t>Take-home</a:t>
            </a:r>
            <a:r>
              <a:rPr lang="en-US" sz="3000">
                <a:latin typeface="Arial"/>
                <a:cs typeface="Arial"/>
              </a:rPr>
              <a:t>: selection on foundation species will impact complex interaction networks</a:t>
            </a:r>
          </a:p>
        </p:txBody>
      </p:sp>
    </p:spTree>
    <p:extLst>
      <p:ext uri="{BB962C8B-B14F-4D97-AF65-F5344CB8AC3E}">
        <p14:creationId xmlns:p14="http://schemas.microsoft.com/office/powerpoint/2010/main" val="10860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rwin's_finches_by_Gou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" y="0"/>
            <a:ext cx="908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6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4-11 at 10.50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2" y="0"/>
            <a:ext cx="871176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7795" y="-47480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2006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8371" y="28241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296285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eolus:Desktop:Screen shot 2014-03-28 at 4.45.04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41" y="498548"/>
            <a:ext cx="6427061" cy="56207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661773" y="6304002"/>
            <a:ext cx="332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Lau et al. (In Prep </a:t>
            </a:r>
            <a:r>
              <a:rPr lang="en-US" i="1"/>
              <a:t>Ecology Letters</a:t>
            </a:r>
            <a:r>
              <a:rPr lang="en-US"/>
              <a:t>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616297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451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99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5175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2" y="23738"/>
            <a:ext cx="3849221" cy="6858000"/>
          </a:xfrm>
          <a:prstGeom prst="rect">
            <a:avLst/>
          </a:prstGeom>
        </p:spPr>
      </p:pic>
      <p:pic>
        <p:nvPicPr>
          <p:cNvPr id="7" name="Picture 6" descr="IMG_5267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0601" y="1518872"/>
            <a:ext cx="6793829" cy="38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4-11 at 10.40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35" y="273014"/>
            <a:ext cx="7334136" cy="61932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9554" y="6466284"/>
            <a:ext cx="257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Lau et al. (In Prep Nature)</a:t>
            </a:r>
            <a:endParaRPr lang="en-US" i="1"/>
          </a:p>
        </p:txBody>
      </p:sp>
      <p:pic>
        <p:nvPicPr>
          <p:cNvPr id="5" name="Picture 4" descr="IMG_5175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3" y="985224"/>
            <a:ext cx="1044335" cy="186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1 at 10.41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36" y="557898"/>
            <a:ext cx="8028263" cy="5821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9554" y="6194694"/>
            <a:ext cx="257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Lau et al. (In Prep Nature)</a:t>
            </a:r>
            <a:endParaRPr lang="en-US" i="1"/>
          </a:p>
        </p:txBody>
      </p:sp>
      <p:pic>
        <p:nvPicPr>
          <p:cNvPr id="4" name="Picture 3" descr="IMG_5175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6" y="2219724"/>
            <a:ext cx="1044335" cy="186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9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11 at 10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29"/>
            <a:ext cx="9144000" cy="4922328"/>
          </a:xfrm>
          <a:prstGeom prst="rect">
            <a:avLst/>
          </a:prstGeom>
        </p:spPr>
      </p:pic>
      <p:pic>
        <p:nvPicPr>
          <p:cNvPr id="30" name="Picture 29" descr="IMG_5175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" y="4997351"/>
            <a:ext cx="1044335" cy="186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53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4-11 at 10.43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383"/>
            <a:ext cx="9144000" cy="53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9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9819" y="878086"/>
            <a:ext cx="8779284" cy="4302639"/>
            <a:chOff x="179819" y="878086"/>
            <a:chExt cx="8779284" cy="4302639"/>
          </a:xfrm>
        </p:grpSpPr>
        <p:pic>
          <p:nvPicPr>
            <p:cNvPr id="3" name="Picture 2" descr="Screen shot 2014-04-07 at 1.30.4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9" y="1247419"/>
              <a:ext cx="4109424" cy="3933306"/>
            </a:xfrm>
            <a:prstGeom prst="rect">
              <a:avLst/>
            </a:prstGeom>
          </p:spPr>
        </p:pic>
        <p:pic>
          <p:nvPicPr>
            <p:cNvPr id="4" name="Picture 3" descr="Screen shot 2014-04-07 at 1.30.3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712" y="1247418"/>
              <a:ext cx="4178391" cy="393330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225006" y="878086"/>
              <a:ext cx="2034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Senescing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50366" y="878086"/>
              <a:ext cx="2034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Healthy</a:t>
              </a:r>
            </a:p>
          </p:txBody>
        </p:sp>
      </p:grpSp>
      <p:pic>
        <p:nvPicPr>
          <p:cNvPr id="7" name="Picture 6" descr="IMG_5267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46026" y="5351362"/>
            <a:ext cx="1884399" cy="10576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41005" y="6119336"/>
            <a:ext cx="28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Lau et al. (In Prep </a:t>
            </a:r>
            <a:r>
              <a:rPr lang="en-US" i="1"/>
              <a:t>Evolution</a:t>
            </a:r>
            <a:r>
              <a:rPr lang="en-US"/>
              <a:t>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65320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96887"/>
            <a:ext cx="9144000" cy="5207384"/>
            <a:chOff x="0" y="196887"/>
            <a:chExt cx="9144000" cy="5207384"/>
          </a:xfrm>
        </p:grpSpPr>
        <p:pic>
          <p:nvPicPr>
            <p:cNvPr id="3" name="Picture 2" descr="Screen shot 2014-04-07 at 2.42.3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04300"/>
              <a:ext cx="9144000" cy="388240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483964" y="5081106"/>
              <a:ext cx="33491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i="1">
                  <a:latin typeface="Arial"/>
                  <a:cs typeface="Arial"/>
                </a:rPr>
                <a:t>Pemphigus betae</a:t>
              </a:r>
              <a:r>
                <a:rPr lang="en-US" sz="1500" b="1">
                  <a:latin typeface="Arial"/>
                  <a:cs typeface="Arial"/>
                </a:rPr>
                <a:t> Galls per Leaf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111525" y="553766"/>
              <a:ext cx="7998196" cy="736315"/>
              <a:chOff x="1111525" y="553766"/>
              <a:chExt cx="7998196" cy="736315"/>
            </a:xfrm>
          </p:grpSpPr>
          <p:sp>
            <p:nvSpPr>
              <p:cNvPr id="8" name="TextBox 7"/>
              <p:cNvSpPr txBox="1"/>
              <p:nvPr/>
            </p:nvSpPr>
            <p:spPr>
              <a:xfrm rot="17995466">
                <a:off x="927861" y="783251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1000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7995466">
                <a:off x="1285087" y="783252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1008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7995466">
                <a:off x="1653555" y="783251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1017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7995466">
                <a:off x="1983358" y="783251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1023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7995466">
                <a:off x="2360460" y="783249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7995466">
                <a:off x="2672732" y="738296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996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7995466">
                <a:off x="3041198" y="760776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T6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7995466">
                <a:off x="3725103" y="782386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1000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7995466">
                <a:off x="4082329" y="782387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1008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7995466">
                <a:off x="4450797" y="782386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1017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7995466">
                <a:off x="4780600" y="782386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1023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7995466">
                <a:off x="5157702" y="782384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7995466">
                <a:off x="5469974" y="737431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996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17995466">
                <a:off x="5838440" y="759911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T6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7995466">
                <a:off x="6489555" y="782385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1000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7995466">
                <a:off x="6846781" y="782386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1008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17995466">
                <a:off x="7215249" y="782385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1017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17995466">
                <a:off x="7545052" y="782385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1023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7995466">
                <a:off x="7922154" y="782383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11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7995466">
                <a:off x="8234426" y="737430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996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17995466">
                <a:off x="8602892" y="759910"/>
                <a:ext cx="6904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Arial"/>
                    <a:cs typeface="Arial"/>
                  </a:rPr>
                  <a:t>T6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 rot="16200000">
              <a:off x="-2090573" y="2704952"/>
              <a:ext cx="4536626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>
                  <a:latin typeface="Arial"/>
                  <a:cs typeface="Arial"/>
                </a:rPr>
                <a:t>% Galled Leaves (Healthy – Senescing)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33763" y="196887"/>
              <a:ext cx="33491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>
                  <a:latin typeface="Arial"/>
                  <a:cs typeface="Arial"/>
                </a:rPr>
                <a:t>Tree Genotype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141005" y="6119336"/>
            <a:ext cx="28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Lau et al. (In Prep </a:t>
            </a:r>
            <a:r>
              <a:rPr lang="en-US" i="1"/>
              <a:t>Evolution</a:t>
            </a:r>
            <a:r>
              <a:rPr lang="en-US"/>
              <a:t>)</a:t>
            </a:r>
            <a:endParaRPr lang="en-US" i="1"/>
          </a:p>
        </p:txBody>
      </p:sp>
      <p:pic>
        <p:nvPicPr>
          <p:cNvPr id="30" name="Picture 29" descr="IMG_5267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46026" y="5351362"/>
            <a:ext cx="1884399" cy="10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2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rwin's_finches_by_Gou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" y="0"/>
            <a:ext cx="9088540" cy="6858000"/>
          </a:xfrm>
          <a:prstGeom prst="rect">
            <a:avLst/>
          </a:prstGeom>
        </p:spPr>
      </p:pic>
      <p:pic>
        <p:nvPicPr>
          <p:cNvPr id="3" name="Picture 2" descr="u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29" y="1417355"/>
            <a:ext cx="2400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1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67360" y="271912"/>
            <a:ext cx="7523256" cy="5931474"/>
            <a:chOff x="607382" y="271911"/>
            <a:chExt cx="8164433" cy="6586089"/>
          </a:xfrm>
        </p:grpSpPr>
        <p:sp>
          <p:nvSpPr>
            <p:cNvPr id="3" name="TextBox 2"/>
            <p:cNvSpPr txBox="1"/>
            <p:nvPr/>
          </p:nvSpPr>
          <p:spPr>
            <a:xfrm>
              <a:off x="1618357" y="271911"/>
              <a:ext cx="2034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Senescing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49219" y="271911"/>
              <a:ext cx="2034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Healthy</a:t>
              </a:r>
            </a:p>
          </p:txBody>
        </p:sp>
        <p:pic>
          <p:nvPicPr>
            <p:cNvPr id="5" name="Picture 4" descr="Screen shot 2014-04-07 at 9.24.2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550" y="773899"/>
              <a:ext cx="3894265" cy="5339066"/>
            </a:xfrm>
            <a:prstGeom prst="rect">
              <a:avLst/>
            </a:prstGeom>
          </p:spPr>
        </p:pic>
        <p:pic>
          <p:nvPicPr>
            <p:cNvPr id="6" name="Picture 5" descr="Screen shot 2014-04-07 at 9.19.51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82" y="773899"/>
              <a:ext cx="3989204" cy="5429486"/>
            </a:xfrm>
            <a:prstGeom prst="rect">
              <a:avLst/>
            </a:prstGeom>
          </p:spPr>
        </p:pic>
        <p:pic>
          <p:nvPicPr>
            <p:cNvPr id="7" name="Picture 6" descr="Screen shot 2014-03-28 at 3.24.3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38" y="6069710"/>
              <a:ext cx="586602" cy="788290"/>
            </a:xfrm>
            <a:prstGeom prst="rect">
              <a:avLst/>
            </a:prstGeom>
          </p:spPr>
        </p:pic>
        <p:pic>
          <p:nvPicPr>
            <p:cNvPr id="8" name="Picture 7" descr="Screen shot 2014-03-28 at 3.25.06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687" y="6101727"/>
              <a:ext cx="657832" cy="738455"/>
            </a:xfrm>
            <a:prstGeom prst="rect">
              <a:avLst/>
            </a:prstGeom>
          </p:spPr>
        </p:pic>
        <p:pic>
          <p:nvPicPr>
            <p:cNvPr id="9" name="Picture 8" descr="Screen shot 2014-03-28 at 3.24.3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573" y="6069710"/>
              <a:ext cx="586602" cy="788290"/>
            </a:xfrm>
            <a:prstGeom prst="rect">
              <a:avLst/>
            </a:prstGeom>
          </p:spPr>
        </p:pic>
        <p:pic>
          <p:nvPicPr>
            <p:cNvPr id="10" name="Picture 9" descr="Screen shot 2014-03-28 at 3.25.06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404" y="6119545"/>
              <a:ext cx="657832" cy="73845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141005" y="6304002"/>
            <a:ext cx="28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Lau et al. (In Prep </a:t>
            </a:r>
            <a:r>
              <a:rPr lang="en-US" i="1"/>
              <a:t>Evolution</a:t>
            </a:r>
            <a:r>
              <a:rPr lang="en-US"/>
              <a:t>)</a:t>
            </a:r>
            <a:endParaRPr lang="en-US" i="1"/>
          </a:p>
        </p:txBody>
      </p:sp>
      <p:pic>
        <p:nvPicPr>
          <p:cNvPr id="12" name="Picture 11" descr="IMG_5267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7621" y="5891082"/>
            <a:ext cx="1112835" cy="6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20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303" y="1578735"/>
            <a:ext cx="808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Genotypic variation contributes to changes in interactions among associated species</a:t>
            </a:r>
          </a:p>
        </p:txBody>
      </p:sp>
      <p:pic>
        <p:nvPicPr>
          <p:cNvPr id="6" name="Picture 5" descr="Screen shot 2014-03-26 at 10.56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31" y="2486573"/>
            <a:ext cx="2097252" cy="314348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022852" y="2486573"/>
            <a:ext cx="2190173" cy="3700531"/>
            <a:chOff x="607382" y="773899"/>
            <a:chExt cx="3989204" cy="6084101"/>
          </a:xfrm>
        </p:grpSpPr>
        <p:pic>
          <p:nvPicPr>
            <p:cNvPr id="7" name="Picture 6" descr="Screen shot 2014-04-07 at 9.19.51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82" y="773899"/>
              <a:ext cx="3989204" cy="5429486"/>
            </a:xfrm>
            <a:prstGeom prst="rect">
              <a:avLst/>
            </a:prstGeom>
          </p:spPr>
        </p:pic>
        <p:pic>
          <p:nvPicPr>
            <p:cNvPr id="8" name="Picture 7" descr="Screen shot 2014-03-28 at 3.24.3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38" y="6069710"/>
              <a:ext cx="586602" cy="788290"/>
            </a:xfrm>
            <a:prstGeom prst="rect">
              <a:avLst/>
            </a:prstGeom>
          </p:spPr>
        </p:pic>
        <p:pic>
          <p:nvPicPr>
            <p:cNvPr id="9" name="Picture 8" descr="Screen shot 2014-03-28 at 3.25.06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687" y="6101727"/>
              <a:ext cx="657832" cy="738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187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76649"/>
            <a:ext cx="8229600" cy="1312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>
                <a:latin typeface="Arial"/>
                <a:cs typeface="Arial"/>
              </a:rPr>
              <a:t>Take-home</a:t>
            </a:r>
            <a:r>
              <a:rPr lang="en-US" sz="3000">
                <a:latin typeface="Arial"/>
                <a:cs typeface="Arial"/>
              </a:rPr>
              <a:t>: selection on foundation species will impact complex interaction networks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2347" y="2385423"/>
            <a:ext cx="8652898" cy="2567535"/>
            <a:chOff x="332347" y="1869470"/>
            <a:chExt cx="8652898" cy="2567535"/>
          </a:xfrm>
        </p:grpSpPr>
        <p:pic>
          <p:nvPicPr>
            <p:cNvPr id="5" name="Picture 4" descr="Co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951" y="1869470"/>
              <a:ext cx="1926294" cy="2567535"/>
            </a:xfrm>
            <a:prstGeom prst="rect">
              <a:avLst/>
            </a:prstGeom>
          </p:spPr>
        </p:pic>
        <p:pic>
          <p:nvPicPr>
            <p:cNvPr id="6" name="Picture 5" descr="Darwin's_finches_by_Goul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" t="54720" r="48318" b="11827"/>
            <a:stretch/>
          </p:blipFill>
          <p:spPr>
            <a:xfrm>
              <a:off x="332347" y="2743315"/>
              <a:ext cx="1706165" cy="925876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2338300" y="2160373"/>
              <a:ext cx="4759687" cy="9614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38300" y="3121859"/>
              <a:ext cx="4759687" cy="9021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3460622" y="2672095"/>
              <a:ext cx="343345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Left">
                <a:avLst>
                  <a:gd name="adj" fmla="val 32001"/>
                </a:avLst>
              </a:prstTxWarp>
              <a:spAutoFit/>
            </a:bodyPr>
            <a:lstStyle/>
            <a:p>
              <a:pPr algn="ctr"/>
              <a:r>
                <a:rPr lang="en-US" sz="5400" b="1" spc="100">
                  <a:ln w="18000">
                    <a:solidFill>
                      <a:schemeClr val="accent1">
                        <a:satMod val="200000"/>
                        <a:tint val="72000"/>
                      </a:schemeClr>
                    </a:solidFill>
                    <a:prstDash val="solid"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25000" dist="20000" dir="16020000" algn="tl">
                      <a:schemeClr val="accent1">
                        <a:satMod val="200000"/>
                        <a:shade val="1000"/>
                        <a:alpha val="60000"/>
                      </a:schemeClr>
                    </a:outerShdw>
                  </a:effectLst>
                </a:rPr>
                <a:t>complexity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151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kl_dissertation_wordclou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8" t="13056" r="23565" b="13025"/>
          <a:stretch/>
        </p:blipFill>
        <p:spPr>
          <a:xfrm>
            <a:off x="846639" y="105822"/>
            <a:ext cx="7507111" cy="66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7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62_Orchids_F800_fig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4" y="1920595"/>
            <a:ext cx="2664490" cy="2182956"/>
          </a:xfrm>
          <a:prstGeom prst="rect">
            <a:avLst/>
          </a:prstGeom>
        </p:spPr>
      </p:pic>
      <p:pic>
        <p:nvPicPr>
          <p:cNvPr id="5" name="Picture 4" descr="1862_Orchids_F800_fig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42" y="1649389"/>
            <a:ext cx="2383701" cy="2632215"/>
          </a:xfrm>
          <a:prstGeom prst="rect">
            <a:avLst/>
          </a:prstGeom>
        </p:spPr>
      </p:pic>
      <p:pic>
        <p:nvPicPr>
          <p:cNvPr id="8" name="Picture 7" descr="ur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29" y="1417355"/>
            <a:ext cx="2400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0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62_Orchids_F800_fig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4" y="1920595"/>
            <a:ext cx="2664490" cy="2182956"/>
          </a:xfrm>
          <a:prstGeom prst="rect">
            <a:avLst/>
          </a:prstGeom>
        </p:spPr>
      </p:pic>
      <p:pic>
        <p:nvPicPr>
          <p:cNvPr id="5" name="Picture 4" descr="1862_Orchids_F800_fig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42" y="1649389"/>
            <a:ext cx="2383701" cy="2632215"/>
          </a:xfrm>
          <a:prstGeom prst="rect">
            <a:avLst/>
          </a:prstGeom>
        </p:spPr>
      </p:pic>
      <p:pic>
        <p:nvPicPr>
          <p:cNvPr id="8" name="Picture 7" descr="ur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29" y="1417355"/>
            <a:ext cx="2400300" cy="3378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19606" y="5266209"/>
            <a:ext cx="5020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“It is interesting to contemplate an entangled bank, clothed with many plants of many kinds…”</a:t>
            </a:r>
          </a:p>
          <a:p>
            <a:r>
              <a:rPr lang="en-US"/>
              <a:t>				- </a:t>
            </a:r>
            <a:r>
              <a:rPr lang="en-US" i="1"/>
              <a:t>The Origin of Species</a:t>
            </a:r>
            <a:r>
              <a:rPr lang="en-US"/>
              <a:t>, 1959</a:t>
            </a:r>
          </a:p>
        </p:txBody>
      </p:sp>
    </p:spTree>
    <p:extLst>
      <p:ext uri="{BB962C8B-B14F-4D97-AF65-F5344CB8AC3E}">
        <p14:creationId xmlns:p14="http://schemas.microsoft.com/office/powerpoint/2010/main" val="16147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96" y="0"/>
            <a:ext cx="5145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5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951" y="1845730"/>
            <a:ext cx="1926294" cy="2567535"/>
          </a:xfrm>
          <a:prstGeom prst="rect">
            <a:avLst/>
          </a:prstGeom>
        </p:spPr>
      </p:pic>
      <p:pic>
        <p:nvPicPr>
          <p:cNvPr id="3" name="Picture 2" descr="Darwin's_finches_by_Goul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" t="54720" r="48318" b="11827"/>
          <a:stretch/>
        </p:blipFill>
        <p:spPr>
          <a:xfrm>
            <a:off x="332347" y="2719575"/>
            <a:ext cx="1706165" cy="92587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338300" y="2136633"/>
            <a:ext cx="4759687" cy="961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38300" y="3098119"/>
            <a:ext cx="4759687" cy="902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60622" y="2648355"/>
            <a:ext cx="3433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FadeLeft">
              <a:avLst>
                <a:gd name="adj" fmla="val 32001"/>
              </a:avLst>
            </a:prstTxWarp>
            <a:spAutoFit/>
          </a:bodyPr>
          <a:lstStyle/>
          <a:p>
            <a:pPr algn="ctr"/>
            <a:r>
              <a:rPr lang="en-US" sz="5400" b="1" spc="10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21533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066800"/>
            <a:ext cx="4038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11 at 9.02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69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240</Words>
  <Application>Microsoft Macintosh PowerPoint</Application>
  <PresentationFormat>On-screen Show (4:3)</PresentationFormat>
  <Paragraphs>73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Evolution of Ecological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K. Lau</dc:creator>
  <cp:lastModifiedBy>Matthew K. Lau</cp:lastModifiedBy>
  <cp:revision>140</cp:revision>
  <dcterms:created xsi:type="dcterms:W3CDTF">2014-03-26T15:45:21Z</dcterms:created>
  <dcterms:modified xsi:type="dcterms:W3CDTF">2014-04-11T20:56:11Z</dcterms:modified>
</cp:coreProperties>
</file>